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57" r:id="rId5"/>
    <p:sldId id="258" r:id="rId6"/>
    <p:sldId id="269" r:id="rId7"/>
    <p:sldId id="270" r:id="rId8"/>
    <p:sldId id="275" r:id="rId9"/>
    <p:sldId id="271" r:id="rId10"/>
    <p:sldId id="272" r:id="rId11"/>
    <p:sldId id="273" r:id="rId12"/>
    <p:sldId id="274" r:id="rId13"/>
    <p:sldId id="264" r:id="rId14"/>
    <p:sldId id="265" r:id="rId15"/>
    <p:sldId id="266" r:id="rId16"/>
    <p:sldId id="267" r:id="rId17"/>
  </p:sldIdLst>
  <p:sldSz cx="24384000" cy="13716000"/>
  <p:notesSz cx="6858000" cy="9144000"/>
  <p:embeddedFontLst>
    <p:embeddedFont>
      <p:font typeface="Helvetica Neue" panose="020B0604020202020204"/>
      <p:regular r:id="rId22"/>
    </p:embeddedFont>
    <p:embeddedFont>
      <p:font typeface="微软雅黑" panose="020B0503020204020204" charset="-122"/>
      <p:regular r:id="rId23"/>
    </p:embeddedFont>
    <p:embeddedFont>
      <p:font typeface="Verdana" panose="020B0604030504040204"/>
      <p:regular r:id="rId24"/>
    </p:embeddedFont>
    <p:embeddedFont>
      <p:font typeface="Cambria Math" panose="0204050305040603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marR="0" lvl="1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marR="0" lvl="2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marR="0" lvl="3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marR="0" lvl="4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marR="0" lvl="5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marR="0" lvl="6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marR="0" lvl="7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marR="0" lvl="8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1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1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1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1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 Cover_page_blank">
  <p:cSld name="TITLE_AND_BODY">
    <p:bg>
      <p:bgPr>
        <a:solidFill>
          <a:srgbClr val="FFFFFF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2">
  <p:cSld name="Inner_page_2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 descr="Изображение"/>
          <p:cNvPicPr preferRelativeResize="0"/>
          <p:nvPr/>
        </p:nvPicPr>
        <p:blipFill rotWithShape="1">
          <a:blip r:embed="rId3"/>
          <a:srcRect l="18732"/>
          <a:stretch>
            <a:fillRect/>
          </a:stretch>
        </p:blipFill>
        <p:spPr>
          <a:xfrm flipH="1">
            <a:off x="13997190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lver_Sand_Gradient">
  <p:cSld name="Silver_Sand_Gradient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2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Cover_w/ang.Image">
  <p:cSld name=" Cover_w/ang.Image">
    <p:bg>
      <p:bgPr>
        <a:solidFill>
          <a:srgbClr val="5E5E5E"/>
        </a:solidFill>
        <a:effectLst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 descr="Изображение"/>
          <p:cNvSpPr/>
          <p:nvPr/>
        </p:nvSpPr>
        <p:spPr>
          <a:xfrm>
            <a:off x="-6962" y="0"/>
            <a:ext cx="21400723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53" name="Google Shape;53;p13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Cover_w/image_sq">
  <p:cSld name=" Cover_w/image_sq">
    <p:bg>
      <p:bgPr>
        <a:solidFill>
          <a:srgbClr val="5E5E5E"/>
        </a:solid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77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">
  <p:cSld name="Inner_page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Изображение"/>
          <p:cNvPicPr preferRelativeResize="0"/>
          <p:nvPr/>
        </p:nvPicPr>
        <p:blipFill rotWithShape="1"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3">
  <p:cSld name="Inner_page_3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8322230"/>
            <a:ext cx="24384001" cy="54027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4">
  <p:cSld name="Inner_page_4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6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6">
  <p:cSld name="Inner_page_6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 descr="Изображение"/>
          <p:cNvPicPr preferRelativeResize="0"/>
          <p:nvPr/>
        </p:nvPicPr>
        <p:blipFill rotWithShape="1">
          <a:blip r:embed="rId3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5">
  <p:cSld name="Inner_page_5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 descr="Изображение"/>
          <p:cNvPicPr preferRelativeResize="0"/>
          <p:nvPr/>
        </p:nvPicPr>
        <p:blipFill rotWithShape="1"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Slide">
  <p:cSld name="Image_Slide">
    <p:bg>
      <p:bgPr>
        <a:solidFill>
          <a:srgbClr val="000000"/>
        </a:solid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 descr="Изображение"/>
          <p:cNvPicPr preferRelativeResize="0"/>
          <p:nvPr/>
        </p:nvPicPr>
        <p:blipFill rotWithShape="1">
          <a:blip r:embed="rId2"/>
          <a:srcRect l="18732"/>
          <a:stretch>
            <a:fillRect/>
          </a:stretch>
        </p:blipFill>
        <p:spPr>
          <a:xfrm flipH="1">
            <a:off x="10657090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 descr="Изображение"/>
          <p:cNvPicPr preferRelativeResize="0"/>
          <p:nvPr/>
        </p:nvPicPr>
        <p:blipFill rotWithShape="1"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 descr="Изображение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_blank">
  <p:cSld name="black_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marR="0" lvl="1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marR="0" lvl="2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marR="0" lvl="3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marR="0" lvl="4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marR="0" lvl="5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marR="0" lvl="6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marR="0" lvl="7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marR="0" lvl="8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www.cis.upenn.edu/~aaroth/courses/slides/agt17/lect23.pdf" TargetMode="External"/><Relationship Id="rId5" Type="http://schemas.openxmlformats.org/officeDocument/2006/relationships/hyperlink" Target="https://par.nsf.gov/servlets/purl/10057897" TargetMode="External"/><Relationship Id="rId4" Type="http://schemas.openxmlformats.org/officeDocument/2006/relationships/hyperlink" Target="https://courses.cs.duke.edu/spring17/cps296.2/market_scoring.pdf" TargetMode="External"/><Relationship Id="rId3" Type="http://schemas.openxmlformats.org/officeDocument/2006/relationships/hyperlink" Target="https://timroughgarden.org/f16/l/l17.pdf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Изображение"/>
          <p:cNvPicPr preferRelativeResize="0"/>
          <p:nvPr/>
        </p:nvPicPr>
        <p:blipFill rotWithShape="1">
          <a:blip r:embed="rId1"/>
          <a:srcRect l="3607"/>
          <a:stretch>
            <a:fillRect/>
          </a:stretch>
        </p:blipFill>
        <p:spPr>
          <a:xfrm>
            <a:off x="9910902" y="2588551"/>
            <a:ext cx="16632232" cy="1112160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544373" y="3828098"/>
            <a:ext cx="8397772" cy="164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 panose="020B0604020202020204"/>
              <a:buNone/>
            </a:pPr>
            <a:r>
              <a:rPr lang="en-US" sz="10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Rikiddo</a:t>
            </a:r>
            <a:endParaRPr sz="2400" b="0" i="0" u="none" strike="noStrike" cap="none">
              <a:solidFill>
                <a:srgbClr val="5E5E5E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544320" y="6499543"/>
            <a:ext cx="1130935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一种流动性敏感的动态对数市场评分规则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255375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 panose="020B0604020202020204"/>
              </a:rPr>
              <a:t>Rikiddo</a:t>
            </a:r>
            <a:endParaRPr lang="en-US">
              <a:solidFill>
                <a:srgbClr val="FFFFFF"/>
              </a:solidFill>
              <a:sym typeface="Helvetica Neue" panose="020B0604020202020204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5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323955" y="8009890"/>
            <a:ext cx="12797155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sym typeface="Helvetica Neue" panose="020B0604020202020204"/>
              </a:rPr>
              <a:t>一种流动性敏感的动态对数市场评分规则</a:t>
            </a:r>
            <a:endParaRPr lang="zh-CN" altLang="en-GB" sz="5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 descr="Изображение"/>
          <p:cNvPicPr preferRelativeResize="0"/>
          <p:nvPr/>
        </p:nvPicPr>
        <p:blipFill rotWithShape="1"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 descr="Изображение"/>
          <p:cNvPicPr preferRelativeResize="0"/>
          <p:nvPr/>
        </p:nvPicPr>
        <p:blipFill rotWithShape="1"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2480520" y="737005"/>
            <a:ext cx="801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bg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References</a:t>
            </a:r>
            <a:endParaRPr lang="en-US" sz="4800" b="1">
              <a:solidFill>
                <a:schemeClr val="bg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5590" y="2256155"/>
            <a:ext cx="150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876540" y="2045335"/>
            <a:ext cx="1425257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Clr>
                <a:srgbClr val="FFFFFF"/>
              </a:buClr>
              <a:buFont typeface="+mj-lt"/>
              <a:buAutoNum type="arabicPeriod"/>
            </a:pPr>
            <a:r>
              <a:rPr lang="zh-CN" altLang="en-US" sz="2800">
                <a:solidFill>
                  <a:schemeClr val="bg1"/>
                </a:solidFill>
                <a:hlinkClick r:id="rId3" action="ppaction://hlinkfile"/>
              </a:rPr>
              <a:t>Scoring Rules and Peer Prediction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endParaRPr lang="en-US" altLang="zh-CN" sz="280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zh-CN" altLang="en-US" sz="2800">
                <a:solidFill>
                  <a:schemeClr val="bg1"/>
                </a:solidFill>
                <a:ea typeface="宋体" panose="02010600030101010101" pitchFamily="2" charset="-122"/>
                <a:hlinkClick r:id="rId4" action="ppaction://hlinkfile"/>
              </a:rPr>
              <a:t>Market Scoring Rules</a:t>
            </a:r>
            <a:endParaRPr lang="zh-CN" altLang="en-US" sz="2800">
              <a:solidFill>
                <a:schemeClr val="bg1"/>
              </a:solidFill>
              <a:ea typeface="宋体" panose="02010600030101010101" pitchFamily="2" charset="-122"/>
              <a:hlinkClick r:id="rId4" action="ppaction://hlinkfile"/>
            </a:endParaRPr>
          </a:p>
          <a:p>
            <a:pPr marL="514350" indent="-514350">
              <a:lnSpc>
                <a:spcPct val="15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zh-CN" altLang="en-US" sz="2800">
                <a:solidFill>
                  <a:schemeClr val="bg1"/>
                </a:solidFill>
                <a:ea typeface="宋体" panose="02010600030101010101" pitchFamily="2" charset="-122"/>
                <a:hlinkClick r:id="rId5" action="ppaction://hlinkfile"/>
              </a:rPr>
              <a:t>An Axiomatic Study of Scoring Rule Markets</a:t>
            </a:r>
            <a:endParaRPr lang="zh-CN" altLang="en-US" sz="2800">
              <a:solidFill>
                <a:schemeClr val="bg1"/>
              </a:solidFill>
              <a:ea typeface="宋体" panose="02010600030101010101" pitchFamily="2" charset="-122"/>
              <a:hlinkClick r:id="rId5" action="ppaction://hlinkfile"/>
            </a:endParaRPr>
          </a:p>
          <a:p>
            <a:pPr marL="514350" indent="-514350">
              <a:lnSpc>
                <a:spcPct val="15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zh-CN" altLang="en-US" sz="2800">
                <a:solidFill>
                  <a:schemeClr val="bg1"/>
                </a:solidFill>
                <a:hlinkClick r:id="rId6" action="ppaction://hlinkfile"/>
              </a:rPr>
              <a:t>Proper Scoring Rules and Prediction Markets</a:t>
            </a:r>
            <a:endParaRPr lang="zh-CN" altLang="en-US" sz="2800">
              <a:solidFill>
                <a:schemeClr val="bg1"/>
              </a:solidFill>
              <a:hlinkClick r:id="rId6" action="ppaction://hlinkfile"/>
            </a:endParaRPr>
          </a:p>
          <a:p>
            <a:pPr marL="514350" indent="-514350">
              <a:lnSpc>
                <a:spcPct val="150000"/>
              </a:lnSpc>
              <a:buClr>
                <a:srgbClr val="FFFFFF"/>
              </a:buClr>
              <a:buFont typeface="+mj-lt"/>
              <a:buAutoNum type="arabicPeriod"/>
            </a:pPr>
            <a:endParaRPr lang="zh-CN" altLang="en-US" sz="280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 descr="Изображение"/>
          <p:cNvPicPr preferRelativeResize="0"/>
          <p:nvPr/>
        </p:nvPicPr>
        <p:blipFill rotWithShape="1">
          <a:blip r:embed="rId2"/>
          <a:srcRect l="18732"/>
          <a:stretch>
            <a:fillRect/>
          </a:stretch>
        </p:blipFill>
        <p:spPr>
          <a:xfrm flipH="1">
            <a:off x="10657090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 descr="Изображение"/>
          <p:cNvPicPr preferRelativeResize="0"/>
          <p:nvPr/>
        </p:nvPicPr>
        <p:blipFill rotWithShape="1"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 descr="Изображение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16207055" y="2028703"/>
            <a:ext cx="7623606" cy="477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 panose="020B0604020202020204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Zeitgeist is an evolving blockchain for prediction markets and futarchy</a:t>
            </a:r>
            <a:endParaRPr lang="en-US" sz="6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16176934" y="7172386"/>
            <a:ext cx="7559090" cy="118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C1CA"/>
              </a:buClr>
              <a:buSzPts val="3500"/>
              <a:buFont typeface="Helvetica Neue" panose="020B0604020202020204"/>
              <a:buNone/>
            </a:pPr>
            <a:r>
              <a:rPr lang="en-US" sz="3500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Built on Substrate, Ready for Polkadot</a:t>
            </a:r>
            <a:endParaRPr lang="en-US" sz="3500" b="1" i="0" u="none" strike="noStrike" cap="none">
              <a:solidFill>
                <a:srgbClr val="B5C1CA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16177361" y="8893139"/>
            <a:ext cx="6874600" cy="345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  <a:endParaRPr lang="en-US" sz="2500" b="0" i="0" u="none" strike="noStrike" cap="none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492303" y="2825433"/>
            <a:ext cx="8397772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01 | Scoring Rule - 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5095220" y="2115820"/>
            <a:ext cx="702881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AGENDA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92250" y="3905568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02 | Market Scoring Rule - 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92250" y="505206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03 | Logarithmic Market Scoring Rule 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75740" y="6808471"/>
            <a:ext cx="10717530" cy="194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04 | Liquidity-Sensitive Logarithmic 	Market Scoring Rule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   流动性敏感对数市场评分规则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459230" y="932434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05 | Rikiddo 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一种流动性敏感的动态对数市场评分规则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769112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 panose="020B0604020202020204"/>
              </a:rPr>
              <a:t>Scoring Rule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1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379200" y="7486015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评分规则</a:t>
            </a:r>
            <a:endParaRPr lang="zh-CN" altLang="en-GB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 descr="Изображение"/>
          <p:cNvPicPr preferRelativeResize="0"/>
          <p:nvPr/>
        </p:nvPicPr>
        <p:blipFill rotWithShape="1"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1278742" y="10255885"/>
            <a:ext cx="10177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 i="0" u="none" strike="noStrike" cap="non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评分规则是指在决策理论中衡量概率预测的准确性的一种方案</a:t>
            </a:r>
            <a:endParaRPr sz="2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1278742" y="11094085"/>
            <a:ext cx="10177500" cy="60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Verdana" panose="020B0604030504040204"/>
              </a:rPr>
              <a:t>适用范围：必须将概率和一组互斥结果相对应的情况，其概率总和为1</a:t>
            </a:r>
            <a:endParaRPr sz="2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Verdana" panose="020B0604030504040204"/>
            </a:endParaRPr>
          </a:p>
        </p:txBody>
      </p:sp>
      <p:sp>
        <p:nvSpPr>
          <p:cNvPr id="3" name="文本框 2" descr="7b0a20202020227461726765744d6f64756c65223a20226b6f6e6c696e65666f6e7473220a7d0a"/>
          <p:cNvSpPr txBox="1"/>
          <p:nvPr/>
        </p:nvSpPr>
        <p:spPr>
          <a:xfrm>
            <a:off x="11256010" y="3474085"/>
            <a:ext cx="972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天气预报</a:t>
            </a:r>
            <a:endParaRPr lang="zh-CN" altLang="en-US" sz="28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765" y="4050030"/>
            <a:ext cx="6049645" cy="4836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 descr="Изображение"/>
          <p:cNvPicPr preferRelativeResize="0"/>
          <p:nvPr/>
        </p:nvPicPr>
        <p:blipFill rotWithShape="1"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文本框 0"/>
          <p:cNvSpPr txBox="1"/>
          <p:nvPr/>
        </p:nvSpPr>
        <p:spPr>
          <a:xfrm>
            <a:off x="9890760" y="818515"/>
            <a:ext cx="8061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评分规则原理</a:t>
            </a:r>
            <a:endParaRPr lang="zh-CN" altLang="en-US" sz="4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254885" y="5922010"/>
                <a:ext cx="16248380" cy="20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514350" indent="-514350">
                  <a:lnSpc>
                    <a:spcPct val="120000"/>
                  </a:lnSpc>
                  <a:buClr>
                    <a:srgbClr val="FFFFFF"/>
                  </a:buClr>
                  <a:buFont typeface="+mj-lt"/>
                  <a:buAutoNum type="arabicPeriod"/>
                </a:pP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假设</a:t>
                </a:r>
                <a:r>
                  <a:rPr lang="en-US" altLang="zh-CN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Ω </a:t>
                </a: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是一组可能的结果，则对于该事件的概率预测就是</a:t>
                </a:r>
                <a:r>
                  <a:rPr lang="en-US" altLang="zh-CN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Ω </a:t>
                </a: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的概率分布</a:t>
                </a:r>
                <a:endParaRPr lang="zh-CN" altLang="en-US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514350" indent="-514350">
                  <a:lnSpc>
                    <a:spcPct val="140000"/>
                  </a:lnSpc>
                  <a:buClr>
                    <a:srgbClr val="FFFFFF"/>
                  </a:buClr>
                  <a:buFont typeface="+mj-lt"/>
                  <a:buAutoNum type="arabicPeriod"/>
                </a:pP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评分规则</a:t>
                </a:r>
                <a:r>
                  <a:rPr lang="en-US" altLang="zh-CN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S </a:t>
                </a: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是一个以在</a:t>
                </a:r>
                <a:r>
                  <a:rPr lang="en-US" altLang="zh-CN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Ω </a:t>
                </a: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上的概率分布</a:t>
                </a:r>
                <a:r>
                  <a:rPr lang="en-US" altLang="zh-CN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P </a:t>
                </a: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和一个结果</a:t>
                </a:r>
                <a:r>
                  <a:rPr lang="en-US" altLang="zh-CN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ω∈Ω </a:t>
                </a: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为输入的</a:t>
                </a: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函数</a:t>
                </a:r>
                <a:endParaRPr lang="zh-CN" altLang="en-US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514350" indent="-514350">
                  <a:lnSpc>
                    <a:spcPct val="140000"/>
                  </a:lnSpc>
                  <a:buClr>
                    <a:srgbClr val="FFFFFF"/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𝜔</m:t>
                    </m:r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 </m:t>
                    </m:r>
                  </m:oMath>
                </a14:m>
                <a:r>
                  <a:rPr lang="zh-CN" altLang="en-US" sz="320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代表的就是对于预测者的奖励</a:t>
                </a:r>
                <a:r>
                  <a:rPr lang="en-US" altLang="zh-CN" sz="320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 / </a:t>
                </a:r>
                <a:r>
                  <a:rPr lang="zh-CN" altLang="en-US" sz="320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惩罚。</a:t>
                </a:r>
                <a:endParaRPr lang="zh-CN" altLang="en-US" sz="3200">
                  <a:solidFill>
                    <a:schemeClr val="bg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85" y="5922010"/>
                <a:ext cx="16248380" cy="20605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8322230"/>
            <a:ext cx="24384001" cy="5402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utoShape 60"/>
          <p:cNvSpPr>
            <a:spLocks noChangeArrowheads="1"/>
          </p:cNvSpPr>
          <p:nvPr/>
        </p:nvSpPr>
        <p:spPr bwMode="auto">
          <a:xfrm rot="5400000" flipH="1" flipV="1">
            <a:off x="11965940" y="3699510"/>
            <a:ext cx="7771130" cy="6454775"/>
          </a:xfrm>
          <a:prstGeom prst="pentagon">
            <a:avLst/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136525" algn="l"/>
              </a:tabLst>
              <a:defRPr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AutoShape 60"/>
          <p:cNvSpPr>
            <a:spLocks noChangeArrowheads="1"/>
          </p:cNvSpPr>
          <p:nvPr/>
        </p:nvSpPr>
        <p:spPr bwMode="auto">
          <a:xfrm rot="16200000" flipV="1">
            <a:off x="3829050" y="3627755"/>
            <a:ext cx="7771130" cy="6454775"/>
          </a:xfrm>
          <a:prstGeom prst="pentagon">
            <a:avLst/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136525" algn="l"/>
              </a:tabLst>
              <a:defRPr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AutoShape 593"/>
          <p:cNvSpPr>
            <a:spLocks noChangeArrowheads="1"/>
          </p:cNvSpPr>
          <p:nvPr/>
        </p:nvSpPr>
        <p:spPr bwMode="auto">
          <a:xfrm flipH="1">
            <a:off x="9530080" y="6497955"/>
            <a:ext cx="853440" cy="775335"/>
          </a:xfrm>
          <a:prstGeom prst="chevron">
            <a:avLst/>
          </a:prstGeom>
          <a:gradFill flip="none" rotWithShape="1">
            <a:gsLst>
              <a:gs pos="0">
                <a:srgbClr val="FFCF01"/>
              </a:gs>
              <a:gs pos="90000">
                <a:srgbClr val="E22000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extrusionH="304800" contourW="19050">
            <a:bevelT prst="convex"/>
            <a:bevelB w="0" h="0"/>
            <a:contourClr>
              <a:srgbClr val="FFE593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defRPr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AutoShape 593"/>
          <p:cNvSpPr>
            <a:spLocks noChangeArrowheads="1"/>
          </p:cNvSpPr>
          <p:nvPr/>
        </p:nvSpPr>
        <p:spPr bwMode="auto">
          <a:xfrm rot="10800000" flipH="1" flipV="1">
            <a:off x="13094335" y="6497955"/>
            <a:ext cx="804545" cy="766445"/>
          </a:xfrm>
          <a:prstGeom prst="chevron">
            <a:avLst/>
          </a:prstGeom>
          <a:gradFill flip="none" rotWithShape="1">
            <a:gsLst>
              <a:gs pos="0">
                <a:srgbClr val="FFCF01"/>
              </a:gs>
              <a:gs pos="90000">
                <a:srgbClr val="E22000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extrusionH="304800" contourW="19050">
            <a:bevelT prst="convex"/>
            <a:bevelB w="0" h="0"/>
            <a:contourClr>
              <a:srgbClr val="FFE593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defRPr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6"/>
          <p:cNvGrpSpPr>
            <a:grpSpLocks noChangeAspect="1"/>
          </p:cNvGrpSpPr>
          <p:nvPr/>
        </p:nvGrpSpPr>
        <p:grpSpPr bwMode="auto">
          <a:xfrm>
            <a:off x="10440034" y="5561965"/>
            <a:ext cx="2607947" cy="2584450"/>
            <a:chOff x="1318008" y="2463785"/>
            <a:chExt cx="424835" cy="2705673"/>
          </a:xfrm>
        </p:grpSpPr>
        <p:sp>
          <p:nvSpPr>
            <p:cNvPr id="26" name="圆角矩形 25"/>
            <p:cNvSpPr/>
            <p:nvPr/>
          </p:nvSpPr>
          <p:spPr>
            <a:xfrm>
              <a:off x="1321939" y="2463785"/>
              <a:ext cx="415318" cy="2705673"/>
            </a:xfrm>
            <a:prstGeom prst="roundRect">
              <a:avLst>
                <a:gd name="adj" fmla="val 10568"/>
              </a:avLst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prst="convex"/>
              <a:bevelB w="0" h="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defRPr/>
              </a:pPr>
              <a:endParaRPr lang="zh-CN" altLang="en-US" sz="1600" dirty="0"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14"/>
            <p:cNvSpPr>
              <a:spLocks noChangeArrowheads="1"/>
            </p:cNvSpPr>
            <p:nvPr/>
          </p:nvSpPr>
          <p:spPr bwMode="auto">
            <a:xfrm>
              <a:off x="1318008" y="3511486"/>
              <a:ext cx="424835" cy="6109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anchor="ctr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sz="3200" b="1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Score Rules</a:t>
              </a:r>
              <a:endParaRPr kumimoji="1" lang="en-US" sz="3200" b="1" dirty="0"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22900" y="4553585"/>
            <a:ext cx="4215765" cy="5754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ingdings" panose="05000000000000000000" charset="0"/>
              <a:buChar char="l"/>
            </a:pPr>
            <a:r>
              <a:rPr lang="en-US" sz="32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Brier Score</a:t>
            </a:r>
            <a:endParaRPr lang="en-US" sz="32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ingdings" panose="05000000000000000000" charset="0"/>
              <a:buChar char="l"/>
            </a:pPr>
            <a:r>
              <a:rPr lang="en-US" sz="32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Spherical Score（球形分数）</a:t>
            </a:r>
            <a:endParaRPr lang="en-US" sz="32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ingdings" panose="05000000000000000000" charset="0"/>
              <a:buChar char="l"/>
            </a:pPr>
            <a:r>
              <a:rPr lang="en-US" sz="32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Logarithmic Score（对数分数）</a:t>
            </a:r>
            <a:endParaRPr lang="en-US" sz="32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ingdings" panose="05000000000000000000" charset="0"/>
              <a:buChar char="l"/>
            </a:pPr>
            <a:r>
              <a:rPr lang="en-US" sz="32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Zero-one Score（0-1分数）</a:t>
            </a:r>
            <a:endParaRPr sz="32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endParaRPr lang="zh-CN" altLang="en-US" sz="3200"/>
          </a:p>
        </p:txBody>
      </p:sp>
      <p:sp>
        <p:nvSpPr>
          <p:cNvPr id="3" name="Google Shape;94;p17"/>
          <p:cNvSpPr txBox="1"/>
          <p:nvPr/>
        </p:nvSpPr>
        <p:spPr>
          <a:xfrm>
            <a:off x="3839210" y="2177415"/>
            <a:ext cx="6034405" cy="8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对于分类变量（离散）</a:t>
            </a:r>
            <a:endParaRPr sz="45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88745" y="4608830"/>
            <a:ext cx="56045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ingdings" panose="05000000000000000000" charset="0"/>
              <a:buChar char="l"/>
            </a:pPr>
            <a:r>
              <a:rPr lang="en-US" sz="32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Quadratic Score</a:t>
            </a:r>
            <a:endParaRPr lang="en-US" sz="32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ingdings" panose="05000000000000000000" charset="0"/>
              <a:buNone/>
            </a:pPr>
            <a:r>
              <a:rPr lang="en-US" sz="32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  （二次分数）</a:t>
            </a:r>
            <a:endParaRPr lang="en-US" sz="32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ingdings" panose="05000000000000000000" charset="0"/>
              <a:buChar char="l"/>
            </a:pPr>
            <a:r>
              <a:rPr lang="en-US" sz="32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Pseudospherical Score（伪球形分数）</a:t>
            </a:r>
            <a:endParaRPr lang="en-US" sz="32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ingdings" panose="05000000000000000000" charset="0"/>
              <a:buChar char="l"/>
            </a:pPr>
            <a:r>
              <a:rPr lang="en-US" sz="32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Logarithmic Score</a:t>
            </a:r>
            <a:endParaRPr lang="en-US" sz="32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ingdings" panose="05000000000000000000" charset="0"/>
              <a:buNone/>
            </a:pPr>
            <a:r>
              <a:rPr lang="en-US" sz="32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  （对数分数）</a:t>
            </a:r>
            <a:endParaRPr lang="zh-CN" altLang="en-US" sz="3200"/>
          </a:p>
        </p:txBody>
      </p:sp>
      <p:sp>
        <p:nvSpPr>
          <p:cNvPr id="5" name="Google Shape;95;p17"/>
          <p:cNvSpPr txBox="1"/>
          <p:nvPr/>
        </p:nvSpPr>
        <p:spPr>
          <a:xfrm>
            <a:off x="13848080" y="2096135"/>
            <a:ext cx="3850640" cy="8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对于</a:t>
            </a:r>
            <a:r>
              <a:rPr lang="en-US" sz="45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连续</a:t>
            </a:r>
            <a:r>
              <a:rPr lang="en-US" sz="45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变量</a:t>
            </a:r>
            <a:endParaRPr sz="45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255375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 panose="020B0604020202020204"/>
              </a:rPr>
              <a:t>Market Scoring Rule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2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379200" y="7486015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市场评分规则</a:t>
            </a:r>
            <a:endParaRPr lang="zh-CN" altLang="en-GB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0749915" y="6641465"/>
            <a:ext cx="13792835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sym typeface="Helvetica Neue" panose="020B0604020202020204"/>
              </a:rPr>
              <a:t>Logarithmic </a:t>
            </a:r>
            <a:r>
              <a:rPr lang="en-US" sz="7200">
                <a:solidFill>
                  <a:srgbClr val="FFFFFF"/>
                </a:solidFill>
                <a:sym typeface="Helvetica Neue" panose="020B0604020202020204"/>
              </a:rPr>
              <a:t>Market Scoring Rule</a:t>
            </a:r>
            <a:br>
              <a:rPr lang="en-US" sz="7200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endParaRPr lang="en-GB" sz="7200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3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666220" y="7486015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5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对数市场评分规则</a:t>
            </a:r>
            <a:endParaRPr lang="zh-CN" altLang="en-GB" sz="5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826875" y="5778500"/>
            <a:ext cx="1562608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sym typeface="Helvetica Neue" panose="020B0604020202020204"/>
              </a:rPr>
              <a:t>Liquidity-Sensitive Logarithmic </a:t>
            </a:r>
            <a:br>
              <a:rPr lang="en-US" sz="6600">
                <a:solidFill>
                  <a:srgbClr val="FFFFFF"/>
                </a:solidFill>
                <a:sym typeface="Helvetica Neue" panose="020B0604020202020204"/>
              </a:rPr>
            </a:br>
            <a:r>
              <a:rPr lang="en-US" sz="6600">
                <a:solidFill>
                  <a:srgbClr val="FFFFFF"/>
                </a:solidFill>
                <a:sym typeface="Helvetica Neue" panose="020B0604020202020204"/>
              </a:rPr>
              <a:t>Market Scoring Rule</a:t>
            </a:r>
            <a:endParaRPr lang="en-GB" sz="6600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089342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4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46099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881485" y="7414260"/>
            <a:ext cx="1202563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4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流动性敏感</a:t>
            </a:r>
            <a:r>
              <a:rPr lang="zh-CN" altLang="en-GB" sz="4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的对数市场评分规则</a:t>
            </a:r>
            <a:endParaRPr lang="zh-CN" altLang="en-GB" sz="4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FFFFFF"/>
      </a:hlink>
      <a:folHlink>
        <a:srgbClr val="FFF0A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演示</Application>
  <PresentationFormat/>
  <Paragraphs>95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Arial</vt:lpstr>
      <vt:lpstr>Helvetica Neue</vt:lpstr>
      <vt:lpstr>微软雅黑</vt:lpstr>
      <vt:lpstr>Verdana</vt:lpstr>
      <vt:lpstr>Arial Unicode MS</vt:lpstr>
      <vt:lpstr>汉仪君黑-45简</vt:lpstr>
      <vt:lpstr>Wingdings</vt:lpstr>
      <vt:lpstr>Segoe UI Black</vt:lpstr>
      <vt:lpstr>Nirmala UI</vt:lpstr>
      <vt:lpstr>Cambria Math</vt:lpstr>
      <vt:lpstr>MS Mincho</vt:lpstr>
      <vt:lpstr>Exo 2</vt:lpstr>
      <vt:lpstr>21_BasicWhite</vt:lpstr>
      <vt:lpstr>PowerPoint 演示文稿</vt:lpstr>
      <vt:lpstr>PowerPoint 演示文稿</vt:lpstr>
      <vt:lpstr>Scoring Rule </vt:lpstr>
      <vt:lpstr>PowerPoint 演示文稿</vt:lpstr>
      <vt:lpstr>PowerPoint 演示文稿</vt:lpstr>
      <vt:lpstr>PowerPoint 演示文稿</vt:lpstr>
      <vt:lpstr>Scoring Rule </vt:lpstr>
      <vt:lpstr>Market Scoring Rule </vt:lpstr>
      <vt:lpstr>Market Scoring Rule </vt:lpstr>
      <vt:lpstr>Market Scoring Rule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Whisker</cp:lastModifiedBy>
  <cp:revision>4</cp:revision>
  <dcterms:created xsi:type="dcterms:W3CDTF">2021-06-27T06:51:00Z</dcterms:created>
  <dcterms:modified xsi:type="dcterms:W3CDTF">2021-06-27T16:26:58Z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14726A9D0ADB4BF7A9AF0C1A35622B7C</vt:lpwstr>
  </property>
  <property fmtid="{D5CDD505-2E9C-101B-9397-08002B2CF9AE}" pid="3" name="KSOProductBuildVer">
    <vt:lpwstr>2052-11.1.0.10578</vt:lpwstr>
  </property>
  <property fmtid="{D5CDD505-2E9C-101B-9397-08002B2CF9AE}" pid="4" name="KSOSaveFontToCloudKey">
    <vt:lpwstr>1142529082_embed</vt:lpwstr>
  </property>
</Properties>
</file>